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9" r:id="rId3"/>
    <p:sldId id="280" r:id="rId4"/>
    <p:sldId id="281" r:id="rId5"/>
    <p:sldId id="282" r:id="rId6"/>
    <p:sldId id="283" r:id="rId7"/>
    <p:sldId id="284" r:id="rId8"/>
    <p:sldId id="285" r:id="rId9"/>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53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Grid="0" snapToObjects="1">
      <p:cViewPr varScale="1">
        <p:scale>
          <a:sx n="98" d="100"/>
          <a:sy n="98" d="100"/>
        </p:scale>
        <p:origin x="1018" y="72"/>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GB"/>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3C5E804-B564-2341-B82B-34C96D783407}"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19DD7-9FB4-2F4E-ABE3-EFFBB5F199A8}" type="slidenum">
              <a:rPr lang="en-US" smtClean="0"/>
              <a:t>‹#›</a:t>
            </a:fld>
            <a:endParaRPr lang="en-US"/>
          </a:p>
        </p:txBody>
      </p:sp>
    </p:spTree>
    <p:extLst>
      <p:ext uri="{BB962C8B-B14F-4D97-AF65-F5344CB8AC3E}">
        <p14:creationId xmlns:p14="http://schemas.microsoft.com/office/powerpoint/2010/main" val="176665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3C5E804-B564-2341-B82B-34C96D783407}"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19DD7-9FB4-2F4E-ABE3-EFFBB5F199A8}" type="slidenum">
              <a:rPr lang="en-US" smtClean="0"/>
              <a:t>‹#›</a:t>
            </a:fld>
            <a:endParaRPr lang="en-US"/>
          </a:p>
        </p:txBody>
      </p:sp>
    </p:spTree>
    <p:extLst>
      <p:ext uri="{BB962C8B-B14F-4D97-AF65-F5344CB8AC3E}">
        <p14:creationId xmlns:p14="http://schemas.microsoft.com/office/powerpoint/2010/main" val="167910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3C5E804-B564-2341-B82B-34C96D783407}"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19DD7-9FB4-2F4E-ABE3-EFFBB5F199A8}" type="slidenum">
              <a:rPr lang="en-US" smtClean="0"/>
              <a:t>‹#›</a:t>
            </a:fld>
            <a:endParaRPr lang="en-US"/>
          </a:p>
        </p:txBody>
      </p:sp>
    </p:spTree>
    <p:extLst>
      <p:ext uri="{BB962C8B-B14F-4D97-AF65-F5344CB8AC3E}">
        <p14:creationId xmlns:p14="http://schemas.microsoft.com/office/powerpoint/2010/main" val="374256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3C5E804-B564-2341-B82B-34C96D783407}"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19DD7-9FB4-2F4E-ABE3-EFFBB5F199A8}" type="slidenum">
              <a:rPr lang="en-US" smtClean="0"/>
              <a:t>‹#›</a:t>
            </a:fld>
            <a:endParaRPr lang="en-US"/>
          </a:p>
        </p:txBody>
      </p:sp>
    </p:spTree>
    <p:extLst>
      <p:ext uri="{BB962C8B-B14F-4D97-AF65-F5344CB8AC3E}">
        <p14:creationId xmlns:p14="http://schemas.microsoft.com/office/powerpoint/2010/main" val="3384472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3C5E804-B564-2341-B82B-34C96D783407}"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19DD7-9FB4-2F4E-ABE3-EFFBB5F199A8}" type="slidenum">
              <a:rPr lang="en-US" smtClean="0"/>
              <a:t>‹#›</a:t>
            </a:fld>
            <a:endParaRPr lang="en-US"/>
          </a:p>
        </p:txBody>
      </p:sp>
    </p:spTree>
    <p:extLst>
      <p:ext uri="{BB962C8B-B14F-4D97-AF65-F5344CB8AC3E}">
        <p14:creationId xmlns:p14="http://schemas.microsoft.com/office/powerpoint/2010/main" val="292808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3C5E804-B564-2341-B82B-34C96D783407}"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19DD7-9FB4-2F4E-ABE3-EFFBB5F199A8}" type="slidenum">
              <a:rPr lang="en-US" smtClean="0"/>
              <a:t>‹#›</a:t>
            </a:fld>
            <a:endParaRPr lang="en-US"/>
          </a:p>
        </p:txBody>
      </p:sp>
    </p:spTree>
    <p:extLst>
      <p:ext uri="{BB962C8B-B14F-4D97-AF65-F5344CB8AC3E}">
        <p14:creationId xmlns:p14="http://schemas.microsoft.com/office/powerpoint/2010/main" val="123662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3C5E804-B564-2341-B82B-34C96D783407}" type="datetimeFigureOut">
              <a:rPr lang="en-US" smtClean="0"/>
              <a:t>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19DD7-9FB4-2F4E-ABE3-EFFBB5F199A8}" type="slidenum">
              <a:rPr lang="en-US" smtClean="0"/>
              <a:t>‹#›</a:t>
            </a:fld>
            <a:endParaRPr lang="en-US"/>
          </a:p>
        </p:txBody>
      </p:sp>
    </p:spTree>
    <p:extLst>
      <p:ext uri="{BB962C8B-B14F-4D97-AF65-F5344CB8AC3E}">
        <p14:creationId xmlns:p14="http://schemas.microsoft.com/office/powerpoint/2010/main" val="36331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3C5E804-B564-2341-B82B-34C96D783407}" type="datetimeFigureOut">
              <a:rPr lang="en-US" smtClean="0"/>
              <a:t>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19DD7-9FB4-2F4E-ABE3-EFFBB5F199A8}" type="slidenum">
              <a:rPr lang="en-US" smtClean="0"/>
              <a:t>‹#›</a:t>
            </a:fld>
            <a:endParaRPr lang="en-US"/>
          </a:p>
        </p:txBody>
      </p:sp>
    </p:spTree>
    <p:extLst>
      <p:ext uri="{BB962C8B-B14F-4D97-AF65-F5344CB8AC3E}">
        <p14:creationId xmlns:p14="http://schemas.microsoft.com/office/powerpoint/2010/main" val="3806906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5E804-B564-2341-B82B-34C96D783407}" type="datetimeFigureOut">
              <a:rPr lang="en-US" smtClean="0"/>
              <a:t>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19DD7-9FB4-2F4E-ABE3-EFFBB5F199A8}" type="slidenum">
              <a:rPr lang="en-US" smtClean="0"/>
              <a:t>‹#›</a:t>
            </a:fld>
            <a:endParaRPr lang="en-US"/>
          </a:p>
        </p:txBody>
      </p:sp>
    </p:spTree>
    <p:extLst>
      <p:ext uri="{BB962C8B-B14F-4D97-AF65-F5344CB8AC3E}">
        <p14:creationId xmlns:p14="http://schemas.microsoft.com/office/powerpoint/2010/main" val="3188883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3C5E804-B564-2341-B82B-34C96D783407}"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19DD7-9FB4-2F4E-ABE3-EFFBB5F199A8}" type="slidenum">
              <a:rPr lang="en-US" smtClean="0"/>
              <a:t>‹#›</a:t>
            </a:fld>
            <a:endParaRPr lang="en-US"/>
          </a:p>
        </p:txBody>
      </p:sp>
    </p:spTree>
    <p:extLst>
      <p:ext uri="{BB962C8B-B14F-4D97-AF65-F5344CB8AC3E}">
        <p14:creationId xmlns:p14="http://schemas.microsoft.com/office/powerpoint/2010/main" val="172304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3C5E804-B564-2341-B82B-34C96D783407}"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19DD7-9FB4-2F4E-ABE3-EFFBB5F199A8}" type="slidenum">
              <a:rPr lang="en-US" smtClean="0"/>
              <a:t>‹#›</a:t>
            </a:fld>
            <a:endParaRPr lang="en-US"/>
          </a:p>
        </p:txBody>
      </p:sp>
    </p:spTree>
    <p:extLst>
      <p:ext uri="{BB962C8B-B14F-4D97-AF65-F5344CB8AC3E}">
        <p14:creationId xmlns:p14="http://schemas.microsoft.com/office/powerpoint/2010/main" val="381460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A3C5E804-B564-2341-B82B-34C96D783407}" type="datetimeFigureOut">
              <a:rPr lang="en-US" smtClean="0"/>
              <a:t>2/27/2022</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DC19DD7-9FB4-2F4E-ABE3-EFFBB5F199A8}" type="slidenum">
              <a:rPr lang="en-US" smtClean="0"/>
              <a:t>‹#›</a:t>
            </a:fld>
            <a:endParaRPr lang="en-US"/>
          </a:p>
        </p:txBody>
      </p:sp>
    </p:spTree>
    <p:extLst>
      <p:ext uri="{BB962C8B-B14F-4D97-AF65-F5344CB8AC3E}">
        <p14:creationId xmlns:p14="http://schemas.microsoft.com/office/powerpoint/2010/main" val="2721568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bbc.co.uk/newsround/56595869"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G2X4cxU1h8" TargetMode="External"/><Relationship Id="rId2" Type="http://schemas.openxmlformats.org/officeDocument/2006/relationships/hyperlink" Target="https://www.youtube.com/watch?v=lMLHrBtLMTI"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700" y="0"/>
            <a:ext cx="9118600" cy="2679700"/>
          </a:xfrm>
          <a:prstGeom prst="rect">
            <a:avLst/>
          </a:prstGeom>
        </p:spPr>
      </p:pic>
      <p:sp>
        <p:nvSpPr>
          <p:cNvPr id="6" name="Title 5"/>
          <p:cNvSpPr>
            <a:spLocks noGrp="1"/>
          </p:cNvSpPr>
          <p:nvPr>
            <p:ph type="ctrTitle"/>
          </p:nvPr>
        </p:nvSpPr>
        <p:spPr>
          <a:xfrm>
            <a:off x="520771" y="2678750"/>
            <a:ext cx="8190021" cy="1592091"/>
          </a:xfrm>
        </p:spPr>
        <p:txBody>
          <a:bodyPr wrap="none" lIns="0" tIns="0" rIns="0" bIns="0" anchor="ctr" anchorCtr="0">
            <a:noAutofit/>
          </a:bodyPr>
          <a:lstStyle/>
          <a:p>
            <a:pPr algn="l"/>
            <a:r>
              <a:rPr lang="en-GB" sz="6000" b="1" baseline="30000" dirty="0"/>
              <a:t>The Countryside Code, </a:t>
            </a:r>
            <a:br>
              <a:rPr lang="en-GB" sz="6000" b="1" baseline="30000" dirty="0"/>
            </a:br>
            <a:r>
              <a:rPr lang="en-GB" sz="6000" b="1" baseline="30000" dirty="0"/>
              <a:t>Keeping Special Places Special</a:t>
            </a:r>
          </a:p>
        </p:txBody>
      </p:sp>
      <p:pic>
        <p:nvPicPr>
          <p:cNvPr id="13" name="Picture 12"/>
          <p:cNvPicPr>
            <a:picLocks noChangeAspect="1"/>
          </p:cNvPicPr>
          <p:nvPr/>
        </p:nvPicPr>
        <p:blipFill>
          <a:blip r:embed="rId3"/>
          <a:stretch>
            <a:fillRect/>
          </a:stretch>
        </p:blipFill>
        <p:spPr>
          <a:xfrm>
            <a:off x="7114003" y="232330"/>
            <a:ext cx="1231900" cy="774700"/>
          </a:xfrm>
          <a:prstGeom prst="rect">
            <a:avLst/>
          </a:prstGeom>
        </p:spPr>
      </p:pic>
      <p:pic>
        <p:nvPicPr>
          <p:cNvPr id="14" name="Picture 13"/>
          <p:cNvPicPr>
            <a:picLocks noChangeAspect="1"/>
          </p:cNvPicPr>
          <p:nvPr/>
        </p:nvPicPr>
        <p:blipFill>
          <a:blip r:embed="rId4"/>
          <a:stretch>
            <a:fillRect/>
          </a:stretch>
        </p:blipFill>
        <p:spPr>
          <a:xfrm>
            <a:off x="12700" y="4533900"/>
            <a:ext cx="9118600" cy="1181100"/>
          </a:xfrm>
          <a:prstGeom prst="rect">
            <a:avLst/>
          </a:prstGeom>
        </p:spPr>
      </p:pic>
      <p:sp>
        <p:nvSpPr>
          <p:cNvPr id="7" name="Title 5"/>
          <p:cNvSpPr txBox="1">
            <a:spLocks/>
          </p:cNvSpPr>
          <p:nvPr/>
        </p:nvSpPr>
        <p:spPr>
          <a:xfrm>
            <a:off x="520771" y="3908296"/>
            <a:ext cx="8190021" cy="589618"/>
          </a:xfrm>
          <a:prstGeom prst="rect">
            <a:avLst/>
          </a:prstGeom>
        </p:spPr>
        <p:txBody>
          <a:bodyPr vert="horz" wrap="none" lIns="0" tIns="0" rIns="0" bIns="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600" dirty="0"/>
              <a:t>Understanding rights and responsibilities: The Countryside Code</a:t>
            </a:r>
            <a:br>
              <a:rPr lang="en-GB" sz="1600" dirty="0"/>
            </a:br>
            <a:r>
              <a:rPr lang="en-GB" sz="1600" dirty="0"/>
              <a:t>KS2 Lesson 1 - Presentation</a:t>
            </a:r>
            <a:endParaRPr lang="en-GB" sz="1600" b="1" baseline="30000" dirty="0"/>
          </a:p>
        </p:txBody>
      </p:sp>
    </p:spTree>
    <p:extLst>
      <p:ext uri="{BB962C8B-B14F-4D97-AF65-F5344CB8AC3E}">
        <p14:creationId xmlns:p14="http://schemas.microsoft.com/office/powerpoint/2010/main" val="398823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0225"/>
            <a:ext cx="8003232" cy="3143788"/>
          </a:xfrm>
        </p:spPr>
        <p:txBody>
          <a:bodyPr>
            <a:normAutofit/>
          </a:bodyPr>
          <a:lstStyle/>
          <a:p>
            <a:pPr marL="0" indent="0">
              <a:spcBef>
                <a:spcPts val="0"/>
              </a:spcBef>
              <a:buNone/>
            </a:pPr>
            <a:r>
              <a:rPr lang="en-GB" sz="2200" b="1" dirty="0"/>
              <a:t>Rural</a:t>
            </a:r>
            <a:r>
              <a:rPr lang="en-GB" sz="2200" dirty="0"/>
              <a:t> – Countryside areas</a:t>
            </a:r>
          </a:p>
          <a:p>
            <a:pPr marL="0" indent="0">
              <a:spcBef>
                <a:spcPts val="0"/>
              </a:spcBef>
              <a:buNone/>
            </a:pPr>
            <a:endParaRPr lang="en-GB" sz="2200" dirty="0"/>
          </a:p>
          <a:p>
            <a:pPr marL="0" indent="0">
              <a:spcBef>
                <a:spcPts val="0"/>
              </a:spcBef>
              <a:buNone/>
            </a:pPr>
            <a:r>
              <a:rPr lang="en-GB" sz="2200" b="1" dirty="0"/>
              <a:t>Urban</a:t>
            </a:r>
            <a:r>
              <a:rPr lang="en-GB" sz="2200" dirty="0"/>
              <a:t> –  Town and City areas</a:t>
            </a:r>
          </a:p>
          <a:p>
            <a:pPr marL="0" indent="0">
              <a:spcBef>
                <a:spcPts val="0"/>
              </a:spcBef>
              <a:buNone/>
            </a:pPr>
            <a:endParaRPr lang="en-GB" sz="2200" dirty="0"/>
          </a:p>
          <a:p>
            <a:pPr marL="0" indent="0">
              <a:spcBef>
                <a:spcPts val="0"/>
              </a:spcBef>
              <a:buNone/>
            </a:pPr>
            <a:r>
              <a:rPr lang="en-GB" sz="2200" b="1" dirty="0"/>
              <a:t>Agriculture</a:t>
            </a:r>
            <a:r>
              <a:rPr lang="en-GB" sz="2200" dirty="0"/>
              <a:t> – Areas of farming including crops and animals</a:t>
            </a:r>
          </a:p>
          <a:p>
            <a:pPr marL="0" indent="0">
              <a:spcBef>
                <a:spcPts val="0"/>
              </a:spcBef>
              <a:buNone/>
            </a:pPr>
            <a:endParaRPr lang="en-GB" sz="2200" dirty="0"/>
          </a:p>
          <a:p>
            <a:pPr marL="0" indent="0">
              <a:spcBef>
                <a:spcPts val="0"/>
              </a:spcBef>
              <a:buNone/>
            </a:pPr>
            <a:r>
              <a:rPr lang="en-GB" sz="2200" b="1" dirty="0"/>
              <a:t>Rights of Way</a:t>
            </a:r>
            <a:r>
              <a:rPr lang="en-GB" sz="2200" dirty="0"/>
              <a:t> – Network of footpaths, bridleways and cycle paths  </a:t>
            </a:r>
          </a:p>
        </p:txBody>
      </p:sp>
      <p:sp>
        <p:nvSpPr>
          <p:cNvPr id="8" name="Title 1"/>
          <p:cNvSpPr>
            <a:spLocks noGrp="1"/>
          </p:cNvSpPr>
          <p:nvPr>
            <p:ph type="title"/>
          </p:nvPr>
        </p:nvSpPr>
        <p:spPr>
          <a:xfrm>
            <a:off x="457200" y="6439"/>
            <a:ext cx="8229600" cy="1091359"/>
          </a:xfrm>
        </p:spPr>
        <p:txBody>
          <a:bodyPr>
            <a:noAutofit/>
          </a:bodyPr>
          <a:lstStyle/>
          <a:p>
            <a:pPr algn="l"/>
            <a:r>
              <a:rPr lang="en-GB" sz="3600" b="1" dirty="0">
                <a:solidFill>
                  <a:srgbClr val="77538E"/>
                </a:solidFill>
              </a:rPr>
              <a:t>Key vocabulary </a:t>
            </a:r>
            <a:endParaRPr lang="en-US" sz="3600" b="1" dirty="0">
              <a:solidFill>
                <a:srgbClr val="77538E"/>
              </a:solidFill>
            </a:endParaRPr>
          </a:p>
        </p:txBody>
      </p:sp>
      <p:pic>
        <p:nvPicPr>
          <p:cNvPr id="9" name="Picture 8"/>
          <p:cNvPicPr>
            <a:picLocks noChangeAspect="1"/>
          </p:cNvPicPr>
          <p:nvPr/>
        </p:nvPicPr>
        <p:blipFill>
          <a:blip r:embed="rId2"/>
          <a:stretch>
            <a:fillRect/>
          </a:stretch>
        </p:blipFill>
        <p:spPr>
          <a:xfrm>
            <a:off x="12700" y="4533900"/>
            <a:ext cx="9118600" cy="1181100"/>
          </a:xfrm>
          <a:prstGeom prst="rect">
            <a:avLst/>
          </a:prstGeom>
        </p:spPr>
      </p:pic>
    </p:spTree>
    <p:extLst>
      <p:ext uri="{BB962C8B-B14F-4D97-AF65-F5344CB8AC3E}">
        <p14:creationId xmlns:p14="http://schemas.microsoft.com/office/powerpoint/2010/main" val="1244165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9"/>
            <a:ext cx="8229600" cy="1091359"/>
          </a:xfrm>
        </p:spPr>
        <p:txBody>
          <a:bodyPr>
            <a:noAutofit/>
          </a:bodyPr>
          <a:lstStyle/>
          <a:p>
            <a:pPr algn="l"/>
            <a:r>
              <a:rPr lang="en-GB" sz="3600" b="1" dirty="0">
                <a:solidFill>
                  <a:srgbClr val="77538E"/>
                </a:solidFill>
              </a:rPr>
              <a:t>The Countryside Code</a:t>
            </a:r>
            <a:endParaRPr lang="en-US" sz="3600" b="1" dirty="0">
              <a:solidFill>
                <a:srgbClr val="77538E"/>
              </a:solidFill>
            </a:endParaRPr>
          </a:p>
        </p:txBody>
      </p:sp>
      <p:sp>
        <p:nvSpPr>
          <p:cNvPr id="3" name="Content Placeholder 2"/>
          <p:cNvSpPr>
            <a:spLocks noGrp="1"/>
          </p:cNvSpPr>
          <p:nvPr>
            <p:ph idx="1"/>
          </p:nvPr>
        </p:nvSpPr>
        <p:spPr>
          <a:xfrm>
            <a:off x="457200" y="1240225"/>
            <a:ext cx="7289800" cy="3136613"/>
          </a:xfrm>
        </p:spPr>
        <p:txBody>
          <a:bodyPr>
            <a:noAutofit/>
          </a:bodyPr>
          <a:lstStyle/>
          <a:p>
            <a:pPr marL="0" indent="0">
              <a:spcBef>
                <a:spcPts val="0"/>
              </a:spcBef>
              <a:buNone/>
            </a:pPr>
            <a:r>
              <a:rPr lang="en-GB" sz="2200" dirty="0"/>
              <a:t>The Countryside Code was first created in the 1930’s and was called the country code. It is a set of rules for visitors to rural and especially agricultural areas of England. The Countryside Code is still important today and in 2020 the government updated the code to make it more suitable for today’s visitors. During the COVID-19 pandemic this helped manage the increased number of people accessing the countryside.  </a:t>
            </a:r>
          </a:p>
          <a:p>
            <a:pPr marL="0" indent="0">
              <a:spcBef>
                <a:spcPts val="0"/>
              </a:spcBef>
              <a:buNone/>
            </a:pPr>
            <a:endParaRPr lang="en-GB" sz="2200" dirty="0"/>
          </a:p>
        </p:txBody>
      </p:sp>
      <p:pic>
        <p:nvPicPr>
          <p:cNvPr id="5" name="Picture 4"/>
          <p:cNvPicPr>
            <a:picLocks noChangeAspect="1"/>
          </p:cNvPicPr>
          <p:nvPr/>
        </p:nvPicPr>
        <p:blipFill>
          <a:blip r:embed="rId2"/>
          <a:stretch>
            <a:fillRect/>
          </a:stretch>
        </p:blipFill>
        <p:spPr>
          <a:xfrm>
            <a:off x="12700" y="4533900"/>
            <a:ext cx="9118600" cy="1181100"/>
          </a:xfrm>
          <a:prstGeom prst="rect">
            <a:avLst/>
          </a:prstGeom>
        </p:spPr>
      </p:pic>
    </p:spTree>
    <p:extLst>
      <p:ext uri="{BB962C8B-B14F-4D97-AF65-F5344CB8AC3E}">
        <p14:creationId xmlns:p14="http://schemas.microsoft.com/office/powerpoint/2010/main" val="1163579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9"/>
            <a:ext cx="8229600" cy="1091359"/>
          </a:xfrm>
        </p:spPr>
        <p:txBody>
          <a:bodyPr>
            <a:noAutofit/>
          </a:bodyPr>
          <a:lstStyle/>
          <a:p>
            <a:pPr algn="l"/>
            <a:r>
              <a:rPr lang="en-GB" sz="3600" b="1" dirty="0">
                <a:solidFill>
                  <a:srgbClr val="77538E"/>
                </a:solidFill>
              </a:rPr>
              <a:t>Is the Countryside Code still important?</a:t>
            </a:r>
            <a:endParaRPr lang="en-US" sz="3600" b="1" dirty="0">
              <a:solidFill>
                <a:srgbClr val="77538E"/>
              </a:solidFill>
            </a:endParaRPr>
          </a:p>
        </p:txBody>
      </p:sp>
      <p:sp>
        <p:nvSpPr>
          <p:cNvPr id="3" name="Content Placeholder 2"/>
          <p:cNvSpPr>
            <a:spLocks noGrp="1"/>
          </p:cNvSpPr>
          <p:nvPr>
            <p:ph idx="1"/>
          </p:nvPr>
        </p:nvSpPr>
        <p:spPr>
          <a:xfrm>
            <a:off x="457200" y="1240226"/>
            <a:ext cx="8003232" cy="1596108"/>
          </a:xfrm>
        </p:spPr>
        <p:txBody>
          <a:bodyPr>
            <a:noAutofit/>
          </a:bodyPr>
          <a:lstStyle/>
          <a:p>
            <a:pPr marL="0" indent="0">
              <a:spcBef>
                <a:spcPts val="0"/>
              </a:spcBef>
              <a:buNone/>
            </a:pPr>
            <a:r>
              <a:rPr lang="en-GB" sz="1600" dirty="0"/>
              <a:t>As more people want to access the countryside for enjoyment, wellbeing and connection </a:t>
            </a:r>
            <a:br>
              <a:rPr lang="en-GB" sz="1600" dirty="0"/>
            </a:br>
            <a:r>
              <a:rPr lang="en-GB" sz="1600" dirty="0"/>
              <a:t>with nature it’s important we continue to balance visiting with looking after the environment.</a:t>
            </a:r>
          </a:p>
          <a:p>
            <a:pPr marL="0" indent="0">
              <a:spcBef>
                <a:spcPts val="0"/>
              </a:spcBef>
              <a:buNone/>
            </a:pPr>
            <a:endParaRPr lang="en-GB" sz="1600" dirty="0"/>
          </a:p>
          <a:p>
            <a:pPr marL="0" indent="0">
              <a:spcBef>
                <a:spcPts val="0"/>
              </a:spcBef>
              <a:buNone/>
            </a:pPr>
            <a:r>
              <a:rPr lang="en-GB" sz="1600" b="1" dirty="0" err="1"/>
              <a:t>Newsround</a:t>
            </a:r>
            <a:r>
              <a:rPr lang="en-GB" sz="1600" b="1" dirty="0"/>
              <a:t> clip on the Country Code today  (1.07min)</a:t>
            </a:r>
          </a:p>
          <a:p>
            <a:pPr marL="0" indent="0">
              <a:spcBef>
                <a:spcPts val="0"/>
              </a:spcBef>
              <a:buNone/>
            </a:pPr>
            <a:r>
              <a:rPr lang="en-GB" sz="1600" dirty="0">
                <a:hlinkClick r:id="rId2"/>
              </a:rPr>
              <a:t>https://</a:t>
            </a:r>
            <a:r>
              <a:rPr lang="en-GB" sz="1600" dirty="0" err="1">
                <a:hlinkClick r:id="rId2"/>
              </a:rPr>
              <a:t>www.bbc.co.uk</a:t>
            </a:r>
            <a:r>
              <a:rPr lang="en-GB" sz="1600" dirty="0">
                <a:hlinkClick r:id="rId2"/>
              </a:rPr>
              <a:t>/</a:t>
            </a:r>
            <a:r>
              <a:rPr lang="en-GB" sz="1600" dirty="0" err="1">
                <a:hlinkClick r:id="rId2"/>
              </a:rPr>
              <a:t>newsround</a:t>
            </a:r>
            <a:r>
              <a:rPr lang="en-GB" sz="1600" dirty="0">
                <a:hlinkClick r:id="rId2"/>
              </a:rPr>
              <a:t>/56595869</a:t>
            </a:r>
            <a:endParaRPr lang="en-GB" sz="1600" dirty="0"/>
          </a:p>
          <a:p>
            <a:pPr marL="0" indent="0">
              <a:spcBef>
                <a:spcPts val="0"/>
              </a:spcBef>
              <a:buNone/>
            </a:pPr>
            <a:endParaRPr lang="en-GB" sz="1600" dirty="0"/>
          </a:p>
        </p:txBody>
      </p:sp>
      <p:pic>
        <p:nvPicPr>
          <p:cNvPr id="5" name="Picture 4"/>
          <p:cNvPicPr>
            <a:picLocks noChangeAspect="1"/>
          </p:cNvPicPr>
          <p:nvPr/>
        </p:nvPicPr>
        <p:blipFill>
          <a:blip r:embed="rId3"/>
          <a:stretch>
            <a:fillRect/>
          </a:stretch>
        </p:blipFill>
        <p:spPr>
          <a:xfrm>
            <a:off x="12700" y="4533900"/>
            <a:ext cx="9118600" cy="1181100"/>
          </a:xfrm>
          <a:prstGeom prst="rect">
            <a:avLst/>
          </a:prstGeom>
        </p:spPr>
      </p:pic>
      <p:pic>
        <p:nvPicPr>
          <p:cNvPr id="6" name="Picture 5"/>
          <p:cNvPicPr>
            <a:picLocks noChangeAspect="1"/>
          </p:cNvPicPr>
          <p:nvPr/>
        </p:nvPicPr>
        <p:blipFill>
          <a:blip r:embed="rId4"/>
          <a:stretch>
            <a:fillRect/>
          </a:stretch>
        </p:blipFill>
        <p:spPr>
          <a:xfrm>
            <a:off x="533401" y="2667607"/>
            <a:ext cx="2600960" cy="1463040"/>
          </a:xfrm>
          <a:prstGeom prst="rect">
            <a:avLst/>
          </a:prstGeom>
        </p:spPr>
      </p:pic>
      <p:pic>
        <p:nvPicPr>
          <p:cNvPr id="7" name="Picture 6"/>
          <p:cNvPicPr>
            <a:picLocks noChangeAspect="1"/>
          </p:cNvPicPr>
          <p:nvPr/>
        </p:nvPicPr>
        <p:blipFill>
          <a:blip r:embed="rId5"/>
          <a:stretch>
            <a:fillRect/>
          </a:stretch>
        </p:blipFill>
        <p:spPr>
          <a:xfrm>
            <a:off x="5401083" y="2649740"/>
            <a:ext cx="2600960" cy="1459610"/>
          </a:xfrm>
          <a:prstGeom prst="rect">
            <a:avLst/>
          </a:prstGeom>
        </p:spPr>
      </p:pic>
      <p:sp>
        <p:nvSpPr>
          <p:cNvPr id="8" name="Content Placeholder 2"/>
          <p:cNvSpPr txBox="1">
            <a:spLocks/>
          </p:cNvSpPr>
          <p:nvPr/>
        </p:nvSpPr>
        <p:spPr>
          <a:xfrm>
            <a:off x="457200" y="4109350"/>
            <a:ext cx="2677161" cy="47957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1000" dirty="0"/>
              <a:t>BBC News image  April 2021 of a wildfire at </a:t>
            </a:r>
            <a:r>
              <a:rPr lang="en-GB" sz="1000" dirty="0" err="1"/>
              <a:t>Rushup</a:t>
            </a:r>
            <a:r>
              <a:rPr lang="en-GB" sz="1000" dirty="0"/>
              <a:t> Edge in the Peak District National Park</a:t>
            </a:r>
          </a:p>
        </p:txBody>
      </p:sp>
      <p:sp>
        <p:nvSpPr>
          <p:cNvPr id="9" name="Content Placeholder 2"/>
          <p:cNvSpPr txBox="1">
            <a:spLocks/>
          </p:cNvSpPr>
          <p:nvPr/>
        </p:nvSpPr>
        <p:spPr>
          <a:xfrm>
            <a:off x="5554076" y="4109350"/>
            <a:ext cx="2677161" cy="47957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000" dirty="0"/>
              <a:t>BBC News image June 2020 of litter at </a:t>
            </a:r>
            <a:br>
              <a:rPr lang="en-GB" sz="1000" dirty="0"/>
            </a:br>
            <a:r>
              <a:rPr lang="en-GB" sz="1000" dirty="0" err="1"/>
              <a:t>Dovedale</a:t>
            </a:r>
            <a:r>
              <a:rPr lang="en-GB" sz="1000" dirty="0"/>
              <a:t> in the Peak District National Park</a:t>
            </a:r>
          </a:p>
        </p:txBody>
      </p:sp>
    </p:spTree>
    <p:extLst>
      <p:ext uri="{BB962C8B-B14F-4D97-AF65-F5344CB8AC3E}">
        <p14:creationId xmlns:p14="http://schemas.microsoft.com/office/powerpoint/2010/main" val="2327481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9"/>
            <a:ext cx="8229600" cy="1091359"/>
          </a:xfrm>
        </p:spPr>
        <p:txBody>
          <a:bodyPr>
            <a:noAutofit/>
          </a:bodyPr>
          <a:lstStyle/>
          <a:p>
            <a:pPr algn="l"/>
            <a:r>
              <a:rPr lang="en-GB" sz="3600" b="1" dirty="0">
                <a:solidFill>
                  <a:srgbClr val="77538E"/>
                </a:solidFill>
              </a:rPr>
              <a:t>Countryside Code in use</a:t>
            </a:r>
            <a:endParaRPr lang="en-US" sz="3600" b="1" dirty="0">
              <a:solidFill>
                <a:srgbClr val="77538E"/>
              </a:solidFill>
            </a:endParaRPr>
          </a:p>
        </p:txBody>
      </p:sp>
      <p:pic>
        <p:nvPicPr>
          <p:cNvPr id="5" name="Picture 4"/>
          <p:cNvPicPr>
            <a:picLocks noChangeAspect="1"/>
          </p:cNvPicPr>
          <p:nvPr/>
        </p:nvPicPr>
        <p:blipFill>
          <a:blip r:embed="rId2"/>
          <a:stretch>
            <a:fillRect/>
          </a:stretch>
        </p:blipFill>
        <p:spPr>
          <a:xfrm>
            <a:off x="12700" y="4533900"/>
            <a:ext cx="9118600" cy="1181100"/>
          </a:xfrm>
          <a:prstGeom prst="rect">
            <a:avLst/>
          </a:prstGeom>
        </p:spPr>
      </p:pic>
      <p:pic>
        <p:nvPicPr>
          <p:cNvPr id="10" name="Content Placeholder 3"/>
          <p:cNvPicPr>
            <a:picLocks noGrp="1" noChangeAspect="1"/>
          </p:cNvPicPr>
          <p:nvPr>
            <p:ph idx="1"/>
          </p:nvPr>
        </p:nvPicPr>
        <p:blipFill>
          <a:blip r:embed="rId3"/>
          <a:stretch>
            <a:fillRect/>
          </a:stretch>
        </p:blipFill>
        <p:spPr>
          <a:xfrm rot="21356415">
            <a:off x="564130" y="1251325"/>
            <a:ext cx="2190699" cy="3098447"/>
          </a:xfrm>
          <a:prstGeom prst="rect">
            <a:avLst/>
          </a:prstGeom>
          <a:ln w="6350">
            <a:solidFill>
              <a:schemeClr val="bg1">
                <a:lumMod val="85000"/>
              </a:schemeClr>
            </a:solidFill>
          </a:ln>
        </p:spPr>
      </p:pic>
      <p:pic>
        <p:nvPicPr>
          <p:cNvPr id="11" name="Picture 10"/>
          <p:cNvPicPr>
            <a:picLocks noChangeAspect="1"/>
          </p:cNvPicPr>
          <p:nvPr/>
        </p:nvPicPr>
        <p:blipFill>
          <a:blip r:embed="rId4"/>
          <a:stretch>
            <a:fillRect/>
          </a:stretch>
        </p:blipFill>
        <p:spPr>
          <a:xfrm rot="295868">
            <a:off x="2704326" y="1265821"/>
            <a:ext cx="2184042" cy="3087148"/>
          </a:xfrm>
          <a:prstGeom prst="rect">
            <a:avLst/>
          </a:prstGeom>
        </p:spPr>
      </p:pic>
      <p:pic>
        <p:nvPicPr>
          <p:cNvPr id="12" name="Picture 11"/>
          <p:cNvPicPr>
            <a:picLocks noChangeAspect="1"/>
          </p:cNvPicPr>
          <p:nvPr/>
        </p:nvPicPr>
        <p:blipFill>
          <a:blip r:embed="rId5"/>
          <a:stretch>
            <a:fillRect/>
          </a:stretch>
        </p:blipFill>
        <p:spPr>
          <a:xfrm>
            <a:off x="5195492" y="1389333"/>
            <a:ext cx="3365813" cy="2733934"/>
          </a:xfrm>
          <a:prstGeom prst="rect">
            <a:avLst/>
          </a:prstGeom>
          <a:ln>
            <a:solidFill>
              <a:schemeClr val="tx1"/>
            </a:solidFill>
          </a:ln>
        </p:spPr>
      </p:pic>
    </p:spTree>
    <p:extLst>
      <p:ext uri="{BB962C8B-B14F-4D97-AF65-F5344CB8AC3E}">
        <p14:creationId xmlns:p14="http://schemas.microsoft.com/office/powerpoint/2010/main" val="2866366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9"/>
            <a:ext cx="8229600" cy="1091359"/>
          </a:xfrm>
        </p:spPr>
        <p:txBody>
          <a:bodyPr>
            <a:noAutofit/>
          </a:bodyPr>
          <a:lstStyle/>
          <a:p>
            <a:pPr algn="l"/>
            <a:r>
              <a:rPr lang="en-GB" sz="3600" b="1" dirty="0">
                <a:solidFill>
                  <a:srgbClr val="77538E"/>
                </a:solidFill>
              </a:rPr>
              <a:t>The Countryside Code in use</a:t>
            </a:r>
          </a:p>
        </p:txBody>
      </p:sp>
      <p:sp>
        <p:nvSpPr>
          <p:cNvPr id="3" name="Content Placeholder 2"/>
          <p:cNvSpPr>
            <a:spLocks noGrp="1"/>
          </p:cNvSpPr>
          <p:nvPr>
            <p:ph idx="1"/>
          </p:nvPr>
        </p:nvSpPr>
        <p:spPr>
          <a:xfrm>
            <a:off x="457200" y="1240225"/>
            <a:ext cx="7289800" cy="3136613"/>
          </a:xfrm>
        </p:spPr>
        <p:txBody>
          <a:bodyPr>
            <a:noAutofit/>
          </a:bodyPr>
          <a:lstStyle/>
          <a:p>
            <a:pPr marL="0" indent="0">
              <a:spcBef>
                <a:spcPts val="0"/>
              </a:spcBef>
              <a:buNone/>
            </a:pPr>
            <a:r>
              <a:rPr lang="en-GB" sz="2000" b="1" dirty="0"/>
              <a:t>1. Creature Comforts Countryside Code animation  (1.01 min)</a:t>
            </a:r>
          </a:p>
          <a:p>
            <a:pPr marL="0" indent="0">
              <a:spcBef>
                <a:spcPts val="0"/>
              </a:spcBef>
              <a:buNone/>
            </a:pPr>
            <a:r>
              <a:rPr lang="en-GB" sz="2000" dirty="0">
                <a:hlinkClick r:id="rId2"/>
              </a:rPr>
              <a:t>The Countryside Code (2004, UK) - YouTube</a:t>
            </a:r>
          </a:p>
          <a:p>
            <a:pPr marL="0" indent="0">
              <a:spcBef>
                <a:spcPts val="0"/>
              </a:spcBef>
              <a:buNone/>
            </a:pPr>
            <a:endParaRPr lang="en-GB" sz="2000" dirty="0"/>
          </a:p>
          <a:p>
            <a:pPr marL="0" indent="0">
              <a:spcBef>
                <a:spcPts val="0"/>
              </a:spcBef>
              <a:buNone/>
            </a:pPr>
            <a:endParaRPr lang="en-GB" sz="2000" dirty="0"/>
          </a:p>
          <a:p>
            <a:pPr marL="0" indent="0">
              <a:spcBef>
                <a:spcPts val="0"/>
              </a:spcBef>
              <a:buNone/>
            </a:pPr>
            <a:r>
              <a:rPr lang="en-GB" sz="2000" b="1" dirty="0"/>
              <a:t>2.  Peak District National Park Do This animation  (1.36)</a:t>
            </a:r>
          </a:p>
          <a:p>
            <a:pPr marL="0" indent="0">
              <a:spcBef>
                <a:spcPts val="0"/>
              </a:spcBef>
              <a:buNone/>
            </a:pPr>
            <a:r>
              <a:rPr lang="en-GB" sz="2000" dirty="0">
                <a:hlinkClick r:id="rId3"/>
              </a:rPr>
              <a:t>Animation for the Peak District National Park - YouTube</a:t>
            </a:r>
            <a:endParaRPr lang="en-GB" sz="2000" dirty="0"/>
          </a:p>
          <a:p>
            <a:pPr marL="0" indent="0">
              <a:spcBef>
                <a:spcPts val="0"/>
              </a:spcBef>
              <a:buNone/>
            </a:pPr>
            <a:endParaRPr lang="en-GB" sz="2000" dirty="0"/>
          </a:p>
        </p:txBody>
      </p:sp>
      <p:pic>
        <p:nvPicPr>
          <p:cNvPr id="5" name="Picture 4"/>
          <p:cNvPicPr>
            <a:picLocks noChangeAspect="1"/>
          </p:cNvPicPr>
          <p:nvPr/>
        </p:nvPicPr>
        <p:blipFill>
          <a:blip r:embed="rId4"/>
          <a:stretch>
            <a:fillRect/>
          </a:stretch>
        </p:blipFill>
        <p:spPr>
          <a:xfrm>
            <a:off x="12700" y="4533900"/>
            <a:ext cx="9118600" cy="1181100"/>
          </a:xfrm>
          <a:prstGeom prst="rect">
            <a:avLst/>
          </a:prstGeom>
        </p:spPr>
      </p:pic>
    </p:spTree>
    <p:extLst>
      <p:ext uri="{BB962C8B-B14F-4D97-AF65-F5344CB8AC3E}">
        <p14:creationId xmlns:p14="http://schemas.microsoft.com/office/powerpoint/2010/main" val="751126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9"/>
            <a:ext cx="8229600" cy="1091359"/>
          </a:xfrm>
        </p:spPr>
        <p:txBody>
          <a:bodyPr>
            <a:noAutofit/>
          </a:bodyPr>
          <a:lstStyle/>
          <a:p>
            <a:pPr algn="l"/>
            <a:r>
              <a:rPr lang="en-GB" sz="3600" b="1" dirty="0">
                <a:solidFill>
                  <a:srgbClr val="77538E"/>
                </a:solidFill>
              </a:rPr>
              <a:t>Keeping special places special </a:t>
            </a:r>
            <a:endParaRPr lang="en-US" sz="3600" b="1" dirty="0">
              <a:solidFill>
                <a:srgbClr val="77538E"/>
              </a:solidFill>
            </a:endParaRPr>
          </a:p>
        </p:txBody>
      </p:sp>
      <p:sp>
        <p:nvSpPr>
          <p:cNvPr id="3" name="Content Placeholder 2"/>
          <p:cNvSpPr>
            <a:spLocks noGrp="1"/>
          </p:cNvSpPr>
          <p:nvPr>
            <p:ph idx="1"/>
          </p:nvPr>
        </p:nvSpPr>
        <p:spPr>
          <a:xfrm>
            <a:off x="457200" y="1240226"/>
            <a:ext cx="7603067" cy="1596108"/>
          </a:xfrm>
        </p:spPr>
        <p:txBody>
          <a:bodyPr>
            <a:noAutofit/>
          </a:bodyPr>
          <a:lstStyle/>
          <a:p>
            <a:pPr marL="0" indent="0">
              <a:buNone/>
            </a:pPr>
            <a:r>
              <a:rPr lang="en-GB" sz="1600" dirty="0"/>
              <a:t>The Countryside Code is aimed at giving advice and information about visiting rural areas but there are many urban areas that are important to people and wildlife that suffer with similar problems. </a:t>
            </a:r>
          </a:p>
        </p:txBody>
      </p:sp>
      <p:pic>
        <p:nvPicPr>
          <p:cNvPr id="5" name="Picture 4"/>
          <p:cNvPicPr>
            <a:picLocks noChangeAspect="1"/>
          </p:cNvPicPr>
          <p:nvPr/>
        </p:nvPicPr>
        <p:blipFill>
          <a:blip r:embed="rId2"/>
          <a:stretch>
            <a:fillRect/>
          </a:stretch>
        </p:blipFill>
        <p:spPr>
          <a:xfrm>
            <a:off x="12700" y="4533900"/>
            <a:ext cx="9118600" cy="1181100"/>
          </a:xfrm>
          <a:prstGeom prst="rect">
            <a:avLst/>
          </a:prstGeom>
        </p:spPr>
      </p:pic>
      <p:pic>
        <p:nvPicPr>
          <p:cNvPr id="10" name="Picture 9"/>
          <p:cNvPicPr>
            <a:picLocks noChangeAspect="1"/>
          </p:cNvPicPr>
          <p:nvPr/>
        </p:nvPicPr>
        <p:blipFill>
          <a:blip r:embed="rId3"/>
          <a:stretch>
            <a:fillRect/>
          </a:stretch>
        </p:blipFill>
        <p:spPr>
          <a:xfrm>
            <a:off x="2694517" y="2183684"/>
            <a:ext cx="3754966" cy="2112168"/>
          </a:xfrm>
          <a:prstGeom prst="rect">
            <a:avLst/>
          </a:prstGeom>
        </p:spPr>
      </p:pic>
    </p:spTree>
    <p:extLst>
      <p:ext uri="{BB962C8B-B14F-4D97-AF65-F5344CB8AC3E}">
        <p14:creationId xmlns:p14="http://schemas.microsoft.com/office/powerpoint/2010/main" val="205044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9"/>
            <a:ext cx="8229600" cy="1091359"/>
          </a:xfrm>
        </p:spPr>
        <p:txBody>
          <a:bodyPr>
            <a:noAutofit/>
          </a:bodyPr>
          <a:lstStyle/>
          <a:p>
            <a:pPr algn="l"/>
            <a:r>
              <a:rPr lang="en-GB" sz="3600" b="1" dirty="0">
                <a:solidFill>
                  <a:srgbClr val="77538E"/>
                </a:solidFill>
              </a:rPr>
              <a:t>Keeping special places special </a:t>
            </a:r>
            <a:endParaRPr lang="en-US" sz="3600" b="1" dirty="0">
              <a:solidFill>
                <a:srgbClr val="77538E"/>
              </a:solidFill>
            </a:endParaRPr>
          </a:p>
        </p:txBody>
      </p:sp>
      <p:sp>
        <p:nvSpPr>
          <p:cNvPr id="3" name="Content Placeholder 2"/>
          <p:cNvSpPr>
            <a:spLocks noGrp="1"/>
          </p:cNvSpPr>
          <p:nvPr>
            <p:ph idx="1"/>
          </p:nvPr>
        </p:nvSpPr>
        <p:spPr>
          <a:xfrm>
            <a:off x="3304162" y="1240227"/>
            <a:ext cx="1879601" cy="385374"/>
          </a:xfrm>
        </p:spPr>
        <p:txBody>
          <a:bodyPr>
            <a:noAutofit/>
          </a:bodyPr>
          <a:lstStyle/>
          <a:p>
            <a:pPr marL="0" indent="0">
              <a:buNone/>
            </a:pPr>
            <a:r>
              <a:rPr lang="en-GB" sz="1600" b="1" dirty="0"/>
              <a:t>#</a:t>
            </a:r>
            <a:r>
              <a:rPr lang="en-GB" sz="1600" b="1" dirty="0" err="1"/>
              <a:t>PeakDistrictProud</a:t>
            </a:r>
            <a:endParaRPr lang="en-GB" sz="1600" b="1" dirty="0"/>
          </a:p>
        </p:txBody>
      </p:sp>
      <p:pic>
        <p:nvPicPr>
          <p:cNvPr id="5" name="Picture 4"/>
          <p:cNvPicPr>
            <a:picLocks noChangeAspect="1"/>
          </p:cNvPicPr>
          <p:nvPr/>
        </p:nvPicPr>
        <p:blipFill>
          <a:blip r:embed="rId2"/>
          <a:stretch>
            <a:fillRect/>
          </a:stretch>
        </p:blipFill>
        <p:spPr>
          <a:xfrm>
            <a:off x="12700" y="4533900"/>
            <a:ext cx="9118600" cy="1181100"/>
          </a:xfrm>
          <a:prstGeom prst="rect">
            <a:avLst/>
          </a:prstGeom>
        </p:spPr>
      </p:pic>
      <p:pic>
        <p:nvPicPr>
          <p:cNvPr id="6" name="Content Placeholder 3"/>
          <p:cNvPicPr>
            <a:picLocks noChangeAspect="1"/>
          </p:cNvPicPr>
          <p:nvPr/>
        </p:nvPicPr>
        <p:blipFill>
          <a:blip r:embed="rId3"/>
          <a:stretch>
            <a:fillRect/>
          </a:stretch>
        </p:blipFill>
        <p:spPr>
          <a:xfrm>
            <a:off x="537392" y="1307260"/>
            <a:ext cx="2078808" cy="2935460"/>
          </a:xfrm>
          <a:prstGeom prst="rect">
            <a:avLst/>
          </a:prstGeom>
        </p:spPr>
      </p:pic>
      <p:pic>
        <p:nvPicPr>
          <p:cNvPr id="7" name="Picture 6"/>
          <p:cNvPicPr>
            <a:picLocks noChangeAspect="1"/>
          </p:cNvPicPr>
          <p:nvPr/>
        </p:nvPicPr>
        <p:blipFill>
          <a:blip r:embed="rId4"/>
          <a:stretch>
            <a:fillRect/>
          </a:stretch>
        </p:blipFill>
        <p:spPr>
          <a:xfrm>
            <a:off x="3397299" y="1701797"/>
            <a:ext cx="1818172" cy="2540924"/>
          </a:xfrm>
          <a:prstGeom prst="rect">
            <a:avLst/>
          </a:prstGeom>
        </p:spPr>
      </p:pic>
      <p:pic>
        <p:nvPicPr>
          <p:cNvPr id="8" name="Picture 7"/>
          <p:cNvPicPr>
            <a:picLocks noChangeAspect="1"/>
          </p:cNvPicPr>
          <p:nvPr/>
        </p:nvPicPr>
        <p:blipFill>
          <a:blip r:embed="rId5"/>
          <a:stretch>
            <a:fillRect/>
          </a:stretch>
        </p:blipFill>
        <p:spPr>
          <a:xfrm>
            <a:off x="5916350" y="1701796"/>
            <a:ext cx="2694254" cy="2023271"/>
          </a:xfrm>
          <a:prstGeom prst="rect">
            <a:avLst/>
          </a:prstGeom>
        </p:spPr>
      </p:pic>
      <p:sp>
        <p:nvSpPr>
          <p:cNvPr id="9" name="Content Placeholder 2"/>
          <p:cNvSpPr txBox="1">
            <a:spLocks/>
          </p:cNvSpPr>
          <p:nvPr/>
        </p:nvSpPr>
        <p:spPr>
          <a:xfrm>
            <a:off x="5831680" y="3763026"/>
            <a:ext cx="2201027" cy="61397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b="1" dirty="0"/>
              <a:t>Take only memories, leave only foot prints</a:t>
            </a:r>
          </a:p>
        </p:txBody>
      </p:sp>
      <p:sp>
        <p:nvSpPr>
          <p:cNvPr id="11" name="Content Placeholder 2"/>
          <p:cNvSpPr txBox="1">
            <a:spLocks/>
          </p:cNvSpPr>
          <p:nvPr/>
        </p:nvSpPr>
        <p:spPr>
          <a:xfrm>
            <a:off x="5831680" y="1240227"/>
            <a:ext cx="2319866" cy="38537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b="1" dirty="0"/>
              <a:t>Respect, Protect, Enjoy </a:t>
            </a:r>
          </a:p>
        </p:txBody>
      </p:sp>
    </p:spTree>
    <p:extLst>
      <p:ext uri="{BB962C8B-B14F-4D97-AF65-F5344CB8AC3E}">
        <p14:creationId xmlns:p14="http://schemas.microsoft.com/office/powerpoint/2010/main" val="3181698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1148</TotalTime>
  <Words>332</Words>
  <Application>Microsoft Office PowerPoint</Application>
  <PresentationFormat>On-screen Show (16:10)</PresentationFormat>
  <Paragraphs>33</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The Countryside Code,  Keeping Special Places Special</vt:lpstr>
      <vt:lpstr>Key vocabulary </vt:lpstr>
      <vt:lpstr>The Countryside Code</vt:lpstr>
      <vt:lpstr>Is the Countryside Code still important?</vt:lpstr>
      <vt:lpstr>Countryside Code in use</vt:lpstr>
      <vt:lpstr>The Countryside Code in use</vt:lpstr>
      <vt:lpstr>Keeping special places special </vt:lpstr>
      <vt:lpstr>Keeping special places special </vt:lpstr>
    </vt:vector>
  </TitlesOfParts>
  <Company>North Creative Studio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dc:creator>
  <cp:lastModifiedBy>Lyon Rachael</cp:lastModifiedBy>
  <cp:revision>99</cp:revision>
  <dcterms:created xsi:type="dcterms:W3CDTF">2021-12-02T22:22:48Z</dcterms:created>
  <dcterms:modified xsi:type="dcterms:W3CDTF">2022-02-27T19:57:33Z</dcterms:modified>
</cp:coreProperties>
</file>